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58" r:id="rId5"/>
    <p:sldId id="286" r:id="rId6"/>
    <p:sldId id="282" r:id="rId7"/>
    <p:sldId id="281" r:id="rId8"/>
    <p:sldId id="260" r:id="rId9"/>
    <p:sldId id="261" r:id="rId10"/>
    <p:sldId id="262" r:id="rId11"/>
    <p:sldId id="287" r:id="rId12"/>
    <p:sldId id="288" r:id="rId13"/>
    <p:sldId id="293" r:id="rId14"/>
    <p:sldId id="264" r:id="rId15"/>
    <p:sldId id="265" r:id="rId16"/>
    <p:sldId id="294" r:id="rId17"/>
    <p:sldId id="289" r:id="rId18"/>
    <p:sldId id="283" r:id="rId19"/>
    <p:sldId id="284" r:id="rId20"/>
    <p:sldId id="285" r:id="rId21"/>
    <p:sldId id="270" r:id="rId22"/>
    <p:sldId id="280" r:id="rId23"/>
    <p:sldId id="266" r:id="rId24"/>
    <p:sldId id="267" r:id="rId25"/>
    <p:sldId id="268" r:id="rId26"/>
    <p:sldId id="290" r:id="rId27"/>
    <p:sldId id="269" r:id="rId28"/>
    <p:sldId id="263" r:id="rId29"/>
    <p:sldId id="273" r:id="rId30"/>
    <p:sldId id="276" r:id="rId31"/>
    <p:sldId id="301" r:id="rId32"/>
    <p:sldId id="302" r:id="rId33"/>
    <p:sldId id="298" r:id="rId34"/>
    <p:sldId id="300" r:id="rId35"/>
    <p:sldId id="272" r:id="rId36"/>
    <p:sldId id="292" r:id="rId37"/>
    <p:sldId id="305" r:id="rId38"/>
    <p:sldId id="279" r:id="rId39"/>
    <p:sldId id="297" r:id="rId40"/>
    <p:sldId id="277" r:id="rId41"/>
    <p:sldId id="299" r:id="rId42"/>
    <p:sldId id="303" r:id="rId43"/>
    <p:sldId id="278" r:id="rId44"/>
    <p:sldId id="304" r:id="rId45"/>
  </p:sldIdLst>
  <p:sldSz cx="9144000" cy="5143500" type="screen16x9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39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2" autoAdjust="0"/>
    <p:restoredTop sz="94660"/>
  </p:normalViewPr>
  <p:slideViewPr>
    <p:cSldViewPr>
      <p:cViewPr>
        <p:scale>
          <a:sx n="100" d="100"/>
          <a:sy n="100" d="100"/>
        </p:scale>
        <p:origin x="-1308" y="-4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4B4A-2BED-4BE7-BAA7-E81EF096A665}" type="datetimeFigureOut">
              <a:rPr lang="da-DK" smtClean="0"/>
              <a:t>27-10-2016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C335-FC1D-4A14-8571-A120764EA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561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4B4A-2BED-4BE7-BAA7-E81EF096A665}" type="datetimeFigureOut">
              <a:rPr lang="da-DK" smtClean="0"/>
              <a:t>27-10-2016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C335-FC1D-4A14-8571-A120764EA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993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4B4A-2BED-4BE7-BAA7-E81EF096A665}" type="datetimeFigureOut">
              <a:rPr lang="da-DK" smtClean="0"/>
              <a:t>27-10-2016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C335-FC1D-4A14-8571-A120764EA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455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4B4A-2BED-4BE7-BAA7-E81EF096A665}" type="datetimeFigureOut">
              <a:rPr lang="da-DK" smtClean="0"/>
              <a:t>27-10-2016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C335-FC1D-4A14-8571-A120764EA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720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4B4A-2BED-4BE7-BAA7-E81EF096A665}" type="datetimeFigureOut">
              <a:rPr lang="da-DK" smtClean="0"/>
              <a:t>27-10-2016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C335-FC1D-4A14-8571-A120764EA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9523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4B4A-2BED-4BE7-BAA7-E81EF096A665}" type="datetimeFigureOut">
              <a:rPr lang="da-DK" smtClean="0"/>
              <a:t>27-10-2016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C335-FC1D-4A14-8571-A120764EA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504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4B4A-2BED-4BE7-BAA7-E81EF096A665}" type="datetimeFigureOut">
              <a:rPr lang="da-DK" smtClean="0"/>
              <a:t>27-10-2016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C335-FC1D-4A14-8571-A120764EA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064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4B4A-2BED-4BE7-BAA7-E81EF096A665}" type="datetimeFigureOut">
              <a:rPr lang="da-DK" smtClean="0"/>
              <a:t>27-10-2016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C335-FC1D-4A14-8571-A120764EA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546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4B4A-2BED-4BE7-BAA7-E81EF096A665}" type="datetimeFigureOut">
              <a:rPr lang="da-DK" smtClean="0"/>
              <a:t>27-10-2016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C335-FC1D-4A14-8571-A120764EA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67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4B4A-2BED-4BE7-BAA7-E81EF096A665}" type="datetimeFigureOut">
              <a:rPr lang="da-DK" smtClean="0"/>
              <a:t>27-10-2016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C335-FC1D-4A14-8571-A120764EA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539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4B4A-2BED-4BE7-BAA7-E81EF096A665}" type="datetimeFigureOut">
              <a:rPr lang="da-DK" smtClean="0"/>
              <a:t>27-10-2016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C335-FC1D-4A14-8571-A120764EA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158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94B4A-2BED-4BE7-BAA7-E81EF096A665}" type="datetimeFigureOut">
              <a:rPr lang="da-DK" smtClean="0"/>
              <a:t>27-10-2016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CC335-FC1D-4A14-8571-A120764EA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65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831" y="1168860"/>
            <a:ext cx="5358949" cy="3563130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1593180" y="267494"/>
            <a:ext cx="6075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 smtClean="0"/>
              <a:t>Oksbøl kirke - Vor Frue</a:t>
            </a:r>
          </a:p>
          <a:p>
            <a:pPr algn="ctr"/>
            <a:r>
              <a:rPr lang="da-DK" sz="2000" dirty="0" smtClean="0"/>
              <a:t>Als Nørre Herred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6428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Fløj altertavle</a:t>
            </a:r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755577" y="4083918"/>
            <a:ext cx="750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Figurerne i fløjaltertavlen fra ca. 1450 inden de blev </a:t>
            </a:r>
            <a:r>
              <a:rPr lang="da-DK" dirty="0" err="1" smtClean="0"/>
              <a:t>retaureret</a:t>
            </a:r>
            <a:endParaRPr lang="da-D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1968" y="1563638"/>
            <a:ext cx="3265179" cy="197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604522"/>
            <a:ext cx="3389629" cy="189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1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Fløj altertavlen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35646"/>
            <a:ext cx="5593083" cy="2225581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1547663" y="4155926"/>
            <a:ext cx="5593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Bagsiden af fløjaltertavlen, hvor man kan se hvilke figurer der er i tavlen fra ca. 1450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66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‘’Ny’’ altertavle 1853 - 1957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035952"/>
            <a:ext cx="2668592" cy="3628681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6012160" y="466463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Malet 1852-53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35952"/>
            <a:ext cx="2541879" cy="384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Dåbsfad og kande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47614"/>
            <a:ext cx="2484277" cy="2880321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9622"/>
            <a:ext cx="4623189" cy="1512168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755576" y="2931790"/>
            <a:ext cx="46231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Dåbsfad sænket af Peter </a:t>
            </a:r>
            <a:r>
              <a:rPr lang="da-DK" dirty="0" smtClean="0"/>
              <a:t>og </a:t>
            </a:r>
            <a:r>
              <a:rPr lang="da-DK" dirty="0"/>
              <a:t>Eva Maria </a:t>
            </a:r>
            <a:r>
              <a:rPr lang="da-DK" dirty="0" err="1"/>
              <a:t>Enwaldt</a:t>
            </a:r>
            <a:r>
              <a:rPr lang="da-DK" dirty="0"/>
              <a:t> 1692</a:t>
            </a:r>
            <a:r>
              <a:rPr lang="da-DK" dirty="0" smtClean="0"/>
              <a:t>.</a:t>
            </a:r>
          </a:p>
          <a:p>
            <a:endParaRPr lang="da-DK" dirty="0" smtClean="0"/>
          </a:p>
          <a:p>
            <a:r>
              <a:rPr lang="da-DK" dirty="0"/>
              <a:t>Dåbskande: Skænket 1933 af Pastor Blichfeldt til minde om </a:t>
            </a:r>
            <a:r>
              <a:rPr lang="da-DK" dirty="0" smtClean="0"/>
              <a:t>afdøde søn </a:t>
            </a:r>
            <a:r>
              <a:rPr lang="da-DK" dirty="0"/>
              <a:t>Kjeld Blichfeldt.</a:t>
            </a:r>
          </a:p>
        </p:txBody>
      </p:sp>
    </p:spTree>
    <p:extLst>
      <p:ext uri="{BB962C8B-B14F-4D97-AF65-F5344CB8AC3E}">
        <p14:creationId xmlns:p14="http://schemas.microsoft.com/office/powerpoint/2010/main" val="233460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Alterstager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99542"/>
            <a:ext cx="1927849" cy="3871831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6147992" y="458797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Alterstager fra ca. 1550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22727"/>
            <a:ext cx="2667000" cy="4029075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3275856" y="1779662"/>
            <a:ext cx="287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 gravstager af blik findes ikke mere</a:t>
            </a:r>
            <a:endParaRPr lang="da-DK" dirty="0"/>
          </a:p>
        </p:txBody>
      </p:sp>
      <p:cxnSp>
        <p:nvCxnSpPr>
          <p:cNvPr id="10" name="Lige pilforbindelse 9"/>
          <p:cNvCxnSpPr/>
          <p:nvPr/>
        </p:nvCxnSpPr>
        <p:spPr>
          <a:xfrm flipH="1">
            <a:off x="2339752" y="2425993"/>
            <a:ext cx="1656184" cy="16579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83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alterkrucifiks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059582"/>
            <a:ext cx="2325132" cy="3770484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323528" y="1851670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Alter krucifiks fra 1700 </a:t>
            </a:r>
            <a:r>
              <a:rPr lang="da-DK" dirty="0" smtClean="0"/>
              <a:t>‘</a:t>
            </a:r>
            <a:r>
              <a:rPr lang="da-DK" dirty="0" err="1" smtClean="0"/>
              <a:t>erne</a:t>
            </a:r>
            <a:r>
              <a:rPr lang="da-DK" dirty="0" smtClean="0"/>
              <a:t> </a:t>
            </a:r>
            <a:r>
              <a:rPr lang="da-DK" dirty="0"/>
              <a:t>har oprindeligt siddet på et alterklæde. Skænket af Peter </a:t>
            </a:r>
            <a:r>
              <a:rPr lang="da-DK" dirty="0" err="1"/>
              <a:t>Enwaldt</a:t>
            </a:r>
            <a:r>
              <a:rPr lang="da-DK" dirty="0"/>
              <a:t>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71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Klingpungen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47614"/>
            <a:ext cx="3307432" cy="3024922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467544" y="185167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1843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926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Kirken før 1900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80" y="1059582"/>
            <a:ext cx="5166320" cy="3681003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467544" y="148233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Kirkebænkene fra 1766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5179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Pulpitur med orgel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183" y="1329611"/>
            <a:ext cx="4130825" cy="3074103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539552" y="1308705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Orgel 1853 – 1937</a:t>
            </a:r>
          </a:p>
          <a:p>
            <a:r>
              <a:rPr lang="da-DK" dirty="0" smtClean="0"/>
              <a:t>Zachariassen orgel med </a:t>
            </a:r>
            <a:r>
              <a:rPr lang="da-DK" dirty="0" smtClean="0"/>
              <a:t>4 stemmer.</a:t>
            </a:r>
          </a:p>
          <a:p>
            <a:endParaRPr lang="da-DK" dirty="0"/>
          </a:p>
          <a:p>
            <a:r>
              <a:rPr lang="da-DK" dirty="0"/>
              <a:t>Pulpitur omkring 1625, nyt sættes op ca. 1700 – i 1937 nedtager kirketjener Peter Christensen pulpituret.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73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Kirken før 1937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15566"/>
            <a:ext cx="528775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8" t="2148" r="7681" b="46639"/>
          <a:stretch/>
        </p:blipFill>
        <p:spPr>
          <a:xfrm rot="16200000">
            <a:off x="3820318" y="387109"/>
            <a:ext cx="3391576" cy="5024555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547664" y="249492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/>
              <a:t>Sagnet</a:t>
            </a:r>
            <a:endParaRPr lang="da-DK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9662"/>
            <a:ext cx="1487499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5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Kirken efter 1937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92" y="951570"/>
            <a:ext cx="5481096" cy="385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Skibet</a:t>
            </a:r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4872730" y="458797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1961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5230" y="915567"/>
            <a:ext cx="501516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323528" y="149163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Orgelet fra 1937 - 1988</a:t>
            </a:r>
          </a:p>
          <a:p>
            <a:r>
              <a:rPr lang="da-DK" dirty="0" smtClean="0"/>
              <a:t>Marcussen 8 stemmer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94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Skibet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0081" y="915566"/>
            <a:ext cx="5854247" cy="395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251520" y="113159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1959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966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</a:t>
            </a:r>
            <a:r>
              <a:rPr lang="da-DK" dirty="0" smtClean="0"/>
              <a:t>øbefont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987574"/>
            <a:ext cx="1947847" cy="297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745416"/>
            <a:ext cx="2159905" cy="3456384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5004048" y="4155926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1889 </a:t>
            </a:r>
            <a:r>
              <a:rPr lang="da-DK" dirty="0" smtClean="0"/>
              <a:t>– 1981</a:t>
            </a:r>
          </a:p>
          <a:p>
            <a:pPr algn="ctr"/>
            <a:r>
              <a:rPr lang="da-DK" dirty="0" smtClean="0"/>
              <a:t>Kunststens døbefonten opbevares nu på Sønderborg slot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107504" y="386789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1692 – 1889</a:t>
            </a:r>
          </a:p>
          <a:p>
            <a:pPr algn="ctr"/>
            <a:r>
              <a:rPr lang="da-DK" dirty="0"/>
              <a:t>1981 Restaureres den gamle trædøbefont og kommer atter i brug som kirkens døbefont.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553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Krucifiks</a:t>
            </a:r>
            <a:endParaRPr lang="da-D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9177" y="830478"/>
            <a:ext cx="1303263" cy="395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395536" y="1059582"/>
            <a:ext cx="32532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/>
              <a:t>Korbuekrucifiks</a:t>
            </a:r>
            <a:r>
              <a:rPr lang="da-DK" dirty="0"/>
              <a:t>: </a:t>
            </a:r>
            <a:endParaRPr lang="da-DK" dirty="0" smtClean="0"/>
          </a:p>
          <a:p>
            <a:pPr algn="ctr"/>
            <a:endParaRPr lang="da-DK" dirty="0" smtClean="0"/>
          </a:p>
          <a:p>
            <a:pPr algn="ctr"/>
            <a:r>
              <a:rPr lang="da-DK" dirty="0" err="1" smtClean="0"/>
              <a:t>sengotisk</a:t>
            </a:r>
            <a:r>
              <a:rPr lang="da-DK" dirty="0" smtClean="0"/>
              <a:t> </a:t>
            </a:r>
            <a:r>
              <a:rPr lang="da-DK" dirty="0"/>
              <a:t>kors ( 1400 – 1550 ) med Kristus figur som er ny fra 1955-56 den oprindelige figur er fra sidste halvdel af 1200 årene og opbevares på Sønderborg slot.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010" y="938282"/>
            <a:ext cx="3181270" cy="347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Prædikestol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999666"/>
            <a:ext cx="2596398" cy="344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5436096" y="444395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Foto 1956</a:t>
            </a:r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683568" y="1203598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Udført af Jørgen </a:t>
            </a:r>
            <a:r>
              <a:rPr lang="da-DK" dirty="0" err="1" smtClean="0"/>
              <a:t>Ringnis</a:t>
            </a:r>
            <a:r>
              <a:rPr lang="da-DK" dirty="0" smtClean="0"/>
              <a:t> 1625 – 1630</a:t>
            </a:r>
          </a:p>
          <a:p>
            <a:endParaRPr lang="da-DK" dirty="0" smtClean="0"/>
          </a:p>
          <a:p>
            <a:r>
              <a:rPr lang="da-DK" dirty="0"/>
              <a:t>1972-73 prædikestolen restaureres af malermester Martin Peter Jørgensen, Broballe. Prædikestolen sænkes samtidig 40 cm. Dele af himmel til prædikestolen findes på Flensborg By museum.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55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Brudestolene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33872"/>
            <a:ext cx="2736304" cy="3569092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395536" y="1275606"/>
            <a:ext cx="2664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Brudestolene er lavet af snedkermester Hans Schlichting, Broballe.</a:t>
            </a:r>
          </a:p>
          <a:p>
            <a:endParaRPr lang="da-DK" dirty="0"/>
          </a:p>
          <a:p>
            <a:r>
              <a:rPr lang="da-DK" dirty="0" smtClean="0"/>
              <a:t>Træet stammer fra et stort elmetræ, som stod i præstegårdshaven, træet faldt i en storm.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30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Håndklædeholder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96" y="1059582"/>
            <a:ext cx="2341160" cy="3672408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827584" y="192367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Ca.1825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98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Lysekroner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80542"/>
            <a:ext cx="3840427" cy="288032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85503"/>
            <a:ext cx="3840427" cy="2880320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4860032" y="4165823"/>
            <a:ext cx="3840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Skænket af Ulla Rath, Oksbøl. 1977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539552" y="4165823"/>
            <a:ext cx="3840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Stor </a:t>
            </a:r>
            <a:r>
              <a:rPr lang="da-DK" dirty="0"/>
              <a:t>lysekrone skænket af Peter </a:t>
            </a:r>
            <a:r>
              <a:rPr lang="da-DK" dirty="0" err="1"/>
              <a:t>Enwaldt</a:t>
            </a:r>
            <a:r>
              <a:rPr lang="da-DK" dirty="0"/>
              <a:t> 1697. Stammer fra Dalum Kloster 1642.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14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Kirkeskibet</a:t>
            </a:r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1259632" y="393990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Skoleskibet Dannebrog 1948 -50 bygget af Jørgen Helvig Jensen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6"/>
          <a:stretch/>
        </p:blipFill>
        <p:spPr>
          <a:xfrm>
            <a:off x="2174389" y="1205274"/>
            <a:ext cx="4520379" cy="259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5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29600" cy="857250"/>
          </a:xfrm>
        </p:spPr>
        <p:txBody>
          <a:bodyPr/>
          <a:lstStyle/>
          <a:p>
            <a:r>
              <a:rPr lang="da-DK" dirty="0" smtClean="0"/>
              <a:t>Oksbøl kirke</a:t>
            </a:r>
            <a:endParaRPr lang="da-DK" dirty="0"/>
          </a:p>
        </p:txBody>
      </p:sp>
      <p:sp>
        <p:nvSpPr>
          <p:cNvPr id="3" name="Rektangel 2"/>
          <p:cNvSpPr/>
          <p:nvPr/>
        </p:nvSpPr>
        <p:spPr>
          <a:xfrm>
            <a:off x="1413992" y="3003798"/>
            <a:ext cx="3816424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ktangel 3"/>
          <p:cNvSpPr/>
          <p:nvPr/>
        </p:nvSpPr>
        <p:spPr>
          <a:xfrm>
            <a:off x="5230416" y="3003798"/>
            <a:ext cx="1717848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5868144" y="1707654"/>
            <a:ext cx="216024" cy="2520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Ligebenet trekant 5"/>
          <p:cNvSpPr/>
          <p:nvPr/>
        </p:nvSpPr>
        <p:spPr>
          <a:xfrm>
            <a:off x="5832140" y="1131590"/>
            <a:ext cx="288032" cy="576064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Forsinkelse 6"/>
          <p:cNvSpPr/>
          <p:nvPr/>
        </p:nvSpPr>
        <p:spPr>
          <a:xfrm rot="16200000">
            <a:off x="5688124" y="3435846"/>
            <a:ext cx="540060" cy="180020"/>
          </a:xfrm>
          <a:prstGeom prst="flowChartDe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28" y="3229149"/>
            <a:ext cx="2079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290" y="3229149"/>
            <a:ext cx="2079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495" y="3229149"/>
            <a:ext cx="207963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16" y="3318769"/>
            <a:ext cx="648072" cy="98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5230416" y="1959682"/>
            <a:ext cx="1717848" cy="1224134"/>
          </a:xfrm>
          <a:prstGeom prst="rect">
            <a:avLst/>
          </a:prstGeom>
          <a:solidFill>
            <a:srgbClr val="BC39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/>
          <p:cNvSpPr/>
          <p:nvPr/>
        </p:nvSpPr>
        <p:spPr>
          <a:xfrm>
            <a:off x="1413992" y="1707653"/>
            <a:ext cx="3816424" cy="1476163"/>
          </a:xfrm>
          <a:prstGeom prst="rect">
            <a:avLst/>
          </a:prstGeom>
          <a:solidFill>
            <a:srgbClr val="BC39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Kombinationstegning 13"/>
          <p:cNvSpPr/>
          <p:nvPr/>
        </p:nvSpPr>
        <p:spPr>
          <a:xfrm>
            <a:off x="4927600" y="1498600"/>
            <a:ext cx="158044" cy="3098800"/>
          </a:xfrm>
          <a:custGeom>
            <a:avLst/>
            <a:gdLst>
              <a:gd name="connsiteX0" fmla="*/ 0 w 158044"/>
              <a:gd name="connsiteY0" fmla="*/ 0 h 3098800"/>
              <a:gd name="connsiteX1" fmla="*/ 12700 w 158044"/>
              <a:gd name="connsiteY1" fmla="*/ 482600 h 3098800"/>
              <a:gd name="connsiteX2" fmla="*/ 25400 w 158044"/>
              <a:gd name="connsiteY2" fmla="*/ 520700 h 3098800"/>
              <a:gd name="connsiteX3" fmla="*/ 50800 w 158044"/>
              <a:gd name="connsiteY3" fmla="*/ 939800 h 3098800"/>
              <a:gd name="connsiteX4" fmla="*/ 50800 w 158044"/>
              <a:gd name="connsiteY4" fmla="*/ 1714500 h 3098800"/>
              <a:gd name="connsiteX5" fmla="*/ 63500 w 158044"/>
              <a:gd name="connsiteY5" fmla="*/ 1765300 h 3098800"/>
              <a:gd name="connsiteX6" fmla="*/ 114300 w 158044"/>
              <a:gd name="connsiteY6" fmla="*/ 1917700 h 3098800"/>
              <a:gd name="connsiteX7" fmla="*/ 139700 w 158044"/>
              <a:gd name="connsiteY7" fmla="*/ 2019300 h 3098800"/>
              <a:gd name="connsiteX8" fmla="*/ 127000 w 158044"/>
              <a:gd name="connsiteY8" fmla="*/ 2667000 h 3098800"/>
              <a:gd name="connsiteX9" fmla="*/ 139700 w 158044"/>
              <a:gd name="connsiteY9" fmla="*/ 3060700 h 3098800"/>
              <a:gd name="connsiteX10" fmla="*/ 152400 w 158044"/>
              <a:gd name="connsiteY10" fmla="*/ 3098800 h 3098800"/>
              <a:gd name="connsiteX11" fmla="*/ 152400 w 158044"/>
              <a:gd name="connsiteY11" fmla="*/ 3060700 h 30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044" h="3098800">
                <a:moveTo>
                  <a:pt x="0" y="0"/>
                </a:moveTo>
                <a:cubicBezTo>
                  <a:pt x="4233" y="160867"/>
                  <a:pt x="4859" y="321869"/>
                  <a:pt x="12700" y="482600"/>
                </a:cubicBezTo>
                <a:cubicBezTo>
                  <a:pt x="13352" y="495971"/>
                  <a:pt x="24446" y="507347"/>
                  <a:pt x="25400" y="520700"/>
                </a:cubicBezTo>
                <a:cubicBezTo>
                  <a:pt x="65248" y="1078577"/>
                  <a:pt x="16654" y="666632"/>
                  <a:pt x="50800" y="939800"/>
                </a:cubicBezTo>
                <a:cubicBezTo>
                  <a:pt x="41161" y="1296455"/>
                  <a:pt x="27808" y="1392607"/>
                  <a:pt x="50800" y="1714500"/>
                </a:cubicBezTo>
                <a:cubicBezTo>
                  <a:pt x="52044" y="1731910"/>
                  <a:pt x="58294" y="1748640"/>
                  <a:pt x="63500" y="1765300"/>
                </a:cubicBezTo>
                <a:cubicBezTo>
                  <a:pt x="79472" y="1816410"/>
                  <a:pt x="103798" y="1865192"/>
                  <a:pt x="114300" y="1917700"/>
                </a:cubicBezTo>
                <a:cubicBezTo>
                  <a:pt x="129625" y="1994327"/>
                  <a:pt x="120174" y="1960722"/>
                  <a:pt x="139700" y="2019300"/>
                </a:cubicBezTo>
                <a:cubicBezTo>
                  <a:pt x="135467" y="2235200"/>
                  <a:pt x="127000" y="2451059"/>
                  <a:pt x="127000" y="2667000"/>
                </a:cubicBezTo>
                <a:cubicBezTo>
                  <a:pt x="127000" y="2798302"/>
                  <a:pt x="131990" y="2929625"/>
                  <a:pt x="139700" y="3060700"/>
                </a:cubicBezTo>
                <a:cubicBezTo>
                  <a:pt x="140486" y="3074064"/>
                  <a:pt x="139013" y="3098800"/>
                  <a:pt x="152400" y="3098800"/>
                </a:cubicBezTo>
                <a:cubicBezTo>
                  <a:pt x="165100" y="3098800"/>
                  <a:pt x="152400" y="3073400"/>
                  <a:pt x="152400" y="3060700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Stregbilledforklaring 1 7"/>
          <p:cNvSpPr/>
          <p:nvPr/>
        </p:nvSpPr>
        <p:spPr>
          <a:xfrm>
            <a:off x="6516216" y="699542"/>
            <a:ext cx="2160240" cy="720080"/>
          </a:xfrm>
          <a:prstGeom prst="borderCallout1">
            <a:avLst>
              <a:gd name="adj1" fmla="val 48733"/>
              <a:gd name="adj2" fmla="val 486"/>
              <a:gd name="adj3" fmla="val 77226"/>
              <a:gd name="adj4" fmla="val -189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Tagrytter med Maria klokke</a:t>
            </a:r>
          </a:p>
          <a:p>
            <a:pPr algn="ctr"/>
            <a:r>
              <a:rPr lang="da-DK" dirty="0" smtClean="0"/>
              <a:t>1589 - 1674</a:t>
            </a:r>
            <a:endParaRPr lang="da-DK" dirty="0"/>
          </a:p>
        </p:txBody>
      </p:sp>
      <p:sp>
        <p:nvSpPr>
          <p:cNvPr id="11" name="Tekstboks 10"/>
          <p:cNvSpPr txBox="1"/>
          <p:nvPr/>
        </p:nvSpPr>
        <p:spPr>
          <a:xfrm>
            <a:off x="1413992" y="4371950"/>
            <a:ext cx="5534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Oksbøl kirke opføres i perioden 1100 </a:t>
            </a:r>
            <a:r>
              <a:rPr lang="da-DK" dirty="0" smtClean="0"/>
              <a:t>– 1250, den første del som opføres er Koret og lidt af Skibet.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596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Våbenhuset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29" y="1026046"/>
            <a:ext cx="2262019" cy="33305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t="1849" r="10314" b="2773"/>
          <a:stretch/>
        </p:blipFill>
        <p:spPr bwMode="auto">
          <a:xfrm>
            <a:off x="539552" y="915566"/>
            <a:ext cx="2520280" cy="381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3203848" y="1203598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Mindesten over faldne i Verdenskrigen 1914-18.</a:t>
            </a:r>
          </a:p>
          <a:p>
            <a:r>
              <a:rPr lang="da-DK" dirty="0" smtClean="0"/>
              <a:t>Stenen er en trappesten fra en ejendom i Broballe. Christen Eriksen, Lusigvej.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6152329" y="4443958"/>
            <a:ext cx="2262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Præstetavle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01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Romansk gravsten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3477" y="987574"/>
            <a:ext cx="2254790" cy="398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539552" y="1203598"/>
            <a:ext cx="28083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Pastor </a:t>
            </a:r>
            <a:r>
              <a:rPr lang="da-DK" dirty="0"/>
              <a:t>Holm( 1869 – 1888 )</a:t>
            </a:r>
          </a:p>
          <a:p>
            <a:r>
              <a:rPr lang="da-DK" dirty="0" smtClean="0"/>
              <a:t>fik gravstenen brudt ud af våbenhusets vest mur</a:t>
            </a:r>
            <a:r>
              <a:rPr lang="da-DK" dirty="0" smtClean="0"/>
              <a:t>. Man troede at der var noget bag stenen, men der var intet.</a:t>
            </a:r>
            <a:endParaRPr lang="da-DK" dirty="0"/>
          </a:p>
          <a:p>
            <a:r>
              <a:rPr lang="da-DK" dirty="0" smtClean="0"/>
              <a:t>1907 opstillet i hjørnet ved våbenhusets øst mur</a:t>
            </a:r>
            <a:r>
              <a:rPr lang="da-DK" dirty="0" smtClean="0"/>
              <a:t>.</a:t>
            </a:r>
          </a:p>
          <a:p>
            <a:r>
              <a:rPr lang="da-DK" dirty="0" smtClean="0"/>
              <a:t>Gravstenen genbruges til Genforeningssten i Oksbøl.</a:t>
            </a:r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46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Våbenhusets sålbænk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85342" y="1444110"/>
            <a:ext cx="3989007" cy="2991755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539552" y="113159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Joh. Chr. </a:t>
            </a:r>
            <a:r>
              <a:rPr lang="da-DK" dirty="0" err="1" smtClean="0"/>
              <a:t>Riisbrich</a:t>
            </a:r>
            <a:r>
              <a:rPr lang="da-DK" dirty="0" smtClean="0"/>
              <a:t>, f. 1682 </a:t>
            </a:r>
            <a:r>
              <a:rPr lang="da-DK" dirty="0"/>
              <a:t>- +1730 </a:t>
            </a:r>
            <a:endParaRPr lang="da-DK" dirty="0" smtClean="0"/>
          </a:p>
          <a:p>
            <a:r>
              <a:rPr lang="da-DK" dirty="0" smtClean="0"/>
              <a:t>Gravpladen har </a:t>
            </a:r>
            <a:r>
              <a:rPr lang="da-DK" dirty="0" smtClean="0"/>
              <a:t>oprindelig lagt inden for kirkedøren</a:t>
            </a:r>
            <a:r>
              <a:rPr lang="da-DK" dirty="0" smtClean="0"/>
              <a:t>. </a:t>
            </a: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154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Soluret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32" y="1239754"/>
            <a:ext cx="3911312" cy="3373507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827584" y="123975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Soluret sidder i </a:t>
            </a:r>
            <a:r>
              <a:rPr lang="da-DK" dirty="0" err="1" smtClean="0"/>
              <a:t>sydgavlen</a:t>
            </a:r>
            <a:r>
              <a:rPr lang="da-DK" dirty="0" smtClean="0"/>
              <a:t> på våbenhuset.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500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Tårnet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406" y="987574"/>
            <a:ext cx="5415002" cy="3600400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467544" y="987574"/>
            <a:ext cx="23618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Den halv runde trappesten ved tårnets dør, har muligvis siddet over døren ind til kirken.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75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Klokkerne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7574"/>
            <a:ext cx="2808312" cy="315688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7574"/>
            <a:ext cx="2610478" cy="3132574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323528" y="4083918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 smtClean="0"/>
              <a:t>Støbt 1639 af Peter </a:t>
            </a:r>
            <a:r>
              <a:rPr lang="da-DK" sz="1400" dirty="0" smtClean="0"/>
              <a:t>Melchiorsen</a:t>
            </a:r>
          </a:p>
          <a:p>
            <a:pPr algn="ctr"/>
            <a:r>
              <a:rPr lang="da-DK" sz="1400" dirty="0"/>
              <a:t> Blev afleveret til krigsmateriel første verdenskrig, det skete den 14. september 1918 kl. 12 formiddag og kom retur til kirken den 14. juni 1919 fra Altona</a:t>
            </a:r>
            <a:endParaRPr lang="da-DK" sz="1400" dirty="0"/>
          </a:p>
        </p:txBody>
      </p:sp>
      <p:sp>
        <p:nvSpPr>
          <p:cNvPr id="6" name="Tekstboks 5"/>
          <p:cNvSpPr txBox="1"/>
          <p:nvPr/>
        </p:nvSpPr>
        <p:spPr>
          <a:xfrm>
            <a:off x="5436096" y="414663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Støbt 1566 af Michel Dibler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298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Sagn og krig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7734"/>
            <a:ext cx="4176464" cy="861396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55504"/>
            <a:ext cx="4176464" cy="1244238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7574"/>
            <a:ext cx="3827314" cy="390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Sejerværk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000483"/>
            <a:ext cx="2653282" cy="3784068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6" y="1000483"/>
            <a:ext cx="2904568" cy="3784068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000483"/>
            <a:ext cx="2808312" cy="2602625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6084168" y="379588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Urskiven fornyes i 1825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46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Enwaldts</a:t>
            </a:r>
            <a:r>
              <a:rPr lang="da-DK" dirty="0" smtClean="0"/>
              <a:t> kapel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820" y="1059582"/>
            <a:ext cx="2525604" cy="3800282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9582"/>
            <a:ext cx="4333284" cy="2690247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827584" y="3939902"/>
            <a:ext cx="4333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Peter </a:t>
            </a:r>
            <a:r>
              <a:rPr lang="da-DK" dirty="0" err="1" smtClean="0"/>
              <a:t>Entwaldt</a:t>
            </a:r>
            <a:r>
              <a:rPr lang="da-DK" dirty="0" smtClean="0"/>
              <a:t> *1627 + 1697</a:t>
            </a:r>
          </a:p>
          <a:p>
            <a:r>
              <a:rPr lang="da-DK" dirty="0" smtClean="0"/>
              <a:t>Eva Maria </a:t>
            </a:r>
            <a:r>
              <a:rPr lang="da-DK" dirty="0" err="1" smtClean="0"/>
              <a:t>Entwaldt</a:t>
            </a:r>
            <a:r>
              <a:rPr lang="da-DK" dirty="0" smtClean="0"/>
              <a:t> *  + 1707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16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Peter og Eva Maria </a:t>
            </a:r>
            <a:r>
              <a:rPr lang="da-DK" dirty="0" err="1" smtClean="0"/>
              <a:t>Enwalts</a:t>
            </a:r>
            <a:r>
              <a:rPr lang="da-DK" dirty="0" smtClean="0"/>
              <a:t> </a:t>
            </a:r>
            <a:r>
              <a:rPr lang="da-DK" dirty="0" smtClean="0"/>
              <a:t>kister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698" y="1099824"/>
            <a:ext cx="4795152" cy="3776182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323528" y="1347614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Kisterne før </a:t>
            </a:r>
            <a:r>
              <a:rPr lang="da-DK" dirty="0" smtClean="0"/>
              <a:t>restaureringen  1977.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922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boks 8"/>
          <p:cNvSpPr txBox="1"/>
          <p:nvPr/>
        </p:nvSpPr>
        <p:spPr>
          <a:xfrm>
            <a:off x="1043608" y="195487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 smtClean="0"/>
              <a:t>Grundplan over Oksbøl kirke</a:t>
            </a:r>
            <a:endParaRPr lang="da-DK" sz="3600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81" y="1267395"/>
            <a:ext cx="4962991" cy="3104555"/>
          </a:xfrm>
          <a:prstGeom prst="rect">
            <a:avLst/>
          </a:prstGeom>
        </p:spPr>
      </p:pic>
      <p:sp>
        <p:nvSpPr>
          <p:cNvPr id="2" name="Stregbilledforklaring 1 1"/>
          <p:cNvSpPr/>
          <p:nvPr/>
        </p:nvSpPr>
        <p:spPr>
          <a:xfrm>
            <a:off x="7020272" y="2427734"/>
            <a:ext cx="1872208" cy="504056"/>
          </a:xfrm>
          <a:prstGeom prst="borderCallout1">
            <a:avLst>
              <a:gd name="adj1" fmla="val 18750"/>
              <a:gd name="adj2" fmla="val 1164"/>
              <a:gd name="adj3" fmla="val 19906"/>
              <a:gd name="adj4" fmla="val -10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Sakristi sidst i 1700</a:t>
            </a:r>
            <a:endParaRPr lang="da-DK" dirty="0"/>
          </a:p>
        </p:txBody>
      </p:sp>
      <p:sp>
        <p:nvSpPr>
          <p:cNvPr id="3" name="Stregbilledforklaring 1 2"/>
          <p:cNvSpPr/>
          <p:nvPr/>
        </p:nvSpPr>
        <p:spPr>
          <a:xfrm>
            <a:off x="7020272" y="1376896"/>
            <a:ext cx="1872208" cy="258750"/>
          </a:xfrm>
          <a:prstGeom prst="borderCallout1">
            <a:avLst>
              <a:gd name="adj1" fmla="val 51727"/>
              <a:gd name="adj2" fmla="val -194"/>
              <a:gd name="adj3" fmla="val 221397"/>
              <a:gd name="adj4" fmla="val -17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Fyrkælder 1900</a:t>
            </a:r>
            <a:endParaRPr lang="da-DK" dirty="0"/>
          </a:p>
        </p:txBody>
      </p:sp>
      <p:sp>
        <p:nvSpPr>
          <p:cNvPr id="4" name="Stregbilledforklaring 1 3"/>
          <p:cNvSpPr/>
          <p:nvPr/>
        </p:nvSpPr>
        <p:spPr>
          <a:xfrm>
            <a:off x="4538776" y="844695"/>
            <a:ext cx="2160240" cy="317314"/>
          </a:xfrm>
          <a:prstGeom prst="borderCallout1">
            <a:avLst>
              <a:gd name="adj1" fmla="val 50769"/>
              <a:gd name="adj2" fmla="val -102"/>
              <a:gd name="adj3" fmla="val 168533"/>
              <a:gd name="adj4" fmla="val -107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 smtClean="0"/>
              <a:t>Enwaldts</a:t>
            </a:r>
            <a:r>
              <a:rPr lang="da-DK" dirty="0" smtClean="0"/>
              <a:t> kapel 1697</a:t>
            </a:r>
            <a:endParaRPr lang="da-DK" dirty="0"/>
          </a:p>
        </p:txBody>
      </p:sp>
      <p:sp>
        <p:nvSpPr>
          <p:cNvPr id="5" name="Stregbilledforklaring 1 4"/>
          <p:cNvSpPr/>
          <p:nvPr/>
        </p:nvSpPr>
        <p:spPr>
          <a:xfrm>
            <a:off x="4427984" y="3845644"/>
            <a:ext cx="3024336" cy="310282"/>
          </a:xfrm>
          <a:prstGeom prst="borderCallout1">
            <a:avLst>
              <a:gd name="adj1" fmla="val 55587"/>
              <a:gd name="adj2" fmla="val -690"/>
              <a:gd name="adj3" fmla="val 51104"/>
              <a:gd name="adj4" fmla="val -148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Våbenhus omkring 1400</a:t>
            </a:r>
            <a:endParaRPr lang="da-DK" dirty="0"/>
          </a:p>
        </p:txBody>
      </p:sp>
      <p:sp>
        <p:nvSpPr>
          <p:cNvPr id="6" name="Stregbilledforklaring 1 5"/>
          <p:cNvSpPr/>
          <p:nvPr/>
        </p:nvSpPr>
        <p:spPr>
          <a:xfrm>
            <a:off x="467544" y="4191930"/>
            <a:ext cx="2520280" cy="360040"/>
          </a:xfrm>
          <a:prstGeom prst="borderCallout1">
            <a:avLst>
              <a:gd name="adj1" fmla="val -3578"/>
              <a:gd name="adj2" fmla="val 52023"/>
              <a:gd name="adj3" fmla="val -213749"/>
              <a:gd name="adj4" fmla="val 71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Trappehus og spir 1775</a:t>
            </a:r>
            <a:endParaRPr lang="da-DK" dirty="0"/>
          </a:p>
        </p:txBody>
      </p:sp>
      <p:sp>
        <p:nvSpPr>
          <p:cNvPr id="7" name="Stregbilledforklaring 1 6"/>
          <p:cNvSpPr/>
          <p:nvPr/>
        </p:nvSpPr>
        <p:spPr>
          <a:xfrm>
            <a:off x="611560" y="1162009"/>
            <a:ext cx="2160240" cy="344262"/>
          </a:xfrm>
          <a:prstGeom prst="borderCallout1">
            <a:avLst>
              <a:gd name="adj1" fmla="val 99909"/>
              <a:gd name="adj2" fmla="val 48648"/>
              <a:gd name="adj3" fmla="val 288652"/>
              <a:gd name="adj4" fmla="val 874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Tårn omkring 1400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350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kirkegården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34" y="2229761"/>
            <a:ext cx="3356173" cy="251713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1" y="987574"/>
            <a:ext cx="3033816" cy="2016224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83518"/>
            <a:ext cx="2540172" cy="3071241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323528" y="3435846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Kampestensdige 1825-26</a:t>
            </a:r>
          </a:p>
          <a:p>
            <a:r>
              <a:rPr lang="da-DK" dirty="0" smtClean="0"/>
              <a:t>Lindetræer 1842</a:t>
            </a:r>
          </a:p>
          <a:p>
            <a:r>
              <a:rPr lang="da-DK" dirty="0" smtClean="0"/>
              <a:t>Kirkegårdslåger 1871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995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Kirkegården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05" y="987574"/>
            <a:ext cx="5717797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Præstebegravelser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4776" y="1661901"/>
            <a:ext cx="2514300" cy="1885725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3456" y="1645505"/>
            <a:ext cx="2514301" cy="1885726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8" r="5740"/>
          <a:stretch/>
        </p:blipFill>
        <p:spPr>
          <a:xfrm rot="5400000">
            <a:off x="4198338" y="1433248"/>
            <a:ext cx="2514301" cy="234304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86" y="1347617"/>
            <a:ext cx="2173955" cy="249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boks 5"/>
          <p:cNvSpPr txBox="1"/>
          <p:nvPr/>
        </p:nvSpPr>
        <p:spPr>
          <a:xfrm>
            <a:off x="179511" y="3939902"/>
            <a:ext cx="877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Præstebegravelser på Oksbøl kirkegård.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96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Kirkegårdens udvidelser</a:t>
            </a:r>
            <a:endParaRPr lang="da-DK"/>
          </a:p>
        </p:txBody>
      </p:sp>
      <p:sp>
        <p:nvSpPr>
          <p:cNvPr id="3" name="Rektangel 2"/>
          <p:cNvSpPr/>
          <p:nvPr/>
        </p:nvSpPr>
        <p:spPr>
          <a:xfrm>
            <a:off x="1403648" y="2571749"/>
            <a:ext cx="2088232" cy="2287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ktangel 3"/>
          <p:cNvSpPr/>
          <p:nvPr/>
        </p:nvSpPr>
        <p:spPr>
          <a:xfrm>
            <a:off x="3491880" y="1131590"/>
            <a:ext cx="1656184" cy="32403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5148064" y="1131590"/>
            <a:ext cx="1296144" cy="32403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Bue 6"/>
          <p:cNvSpPr/>
          <p:nvPr/>
        </p:nvSpPr>
        <p:spPr>
          <a:xfrm rot="975936">
            <a:off x="6072677" y="1169905"/>
            <a:ext cx="1944216" cy="1224136"/>
          </a:xfrm>
          <a:prstGeom prst="arc">
            <a:avLst>
              <a:gd name="adj1" fmla="val 14606243"/>
              <a:gd name="adj2" fmla="val 2093989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9" name="Lige forbindelse 8"/>
          <p:cNvCxnSpPr/>
          <p:nvPr/>
        </p:nvCxnSpPr>
        <p:spPr>
          <a:xfrm>
            <a:off x="6444208" y="1131590"/>
            <a:ext cx="5040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/>
        </p:nvCxnSpPr>
        <p:spPr>
          <a:xfrm flipH="1">
            <a:off x="7956376" y="1851670"/>
            <a:ext cx="30647" cy="30072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/>
          <p:cNvCxnSpPr/>
          <p:nvPr/>
        </p:nvCxnSpPr>
        <p:spPr>
          <a:xfrm flipH="1">
            <a:off x="5148064" y="4858895"/>
            <a:ext cx="28083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/>
        </p:nvCxnSpPr>
        <p:spPr>
          <a:xfrm>
            <a:off x="5148064" y="4371950"/>
            <a:ext cx="0" cy="486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15"/>
          <p:cNvSpPr/>
          <p:nvPr/>
        </p:nvSpPr>
        <p:spPr>
          <a:xfrm>
            <a:off x="2123728" y="3075806"/>
            <a:ext cx="648072" cy="4406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ktangel 16"/>
          <p:cNvSpPr/>
          <p:nvPr/>
        </p:nvSpPr>
        <p:spPr>
          <a:xfrm>
            <a:off x="2771800" y="3147814"/>
            <a:ext cx="288032" cy="324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Rektangel 17"/>
          <p:cNvSpPr/>
          <p:nvPr/>
        </p:nvSpPr>
        <p:spPr>
          <a:xfrm>
            <a:off x="3059832" y="3192374"/>
            <a:ext cx="72008" cy="207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Rektangel 18"/>
          <p:cNvSpPr/>
          <p:nvPr/>
        </p:nvSpPr>
        <p:spPr>
          <a:xfrm>
            <a:off x="1691680" y="3044080"/>
            <a:ext cx="4320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Rektangel 19"/>
          <p:cNvSpPr/>
          <p:nvPr/>
        </p:nvSpPr>
        <p:spPr>
          <a:xfrm>
            <a:off x="2123728" y="3516410"/>
            <a:ext cx="216024" cy="207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ktangel 20"/>
          <p:cNvSpPr/>
          <p:nvPr/>
        </p:nvSpPr>
        <p:spPr>
          <a:xfrm>
            <a:off x="2473034" y="2963516"/>
            <a:ext cx="108012" cy="112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Tekstboks 21"/>
          <p:cNvSpPr txBox="1"/>
          <p:nvPr/>
        </p:nvSpPr>
        <p:spPr>
          <a:xfrm>
            <a:off x="6696236" y="2641821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1984</a:t>
            </a:r>
            <a:endParaRPr lang="da-DK" dirty="0"/>
          </a:p>
        </p:txBody>
      </p:sp>
      <p:sp>
        <p:nvSpPr>
          <p:cNvPr id="23" name="Tekstboks 22"/>
          <p:cNvSpPr txBox="1"/>
          <p:nvPr/>
        </p:nvSpPr>
        <p:spPr>
          <a:xfrm>
            <a:off x="5292080" y="242773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1956</a:t>
            </a:r>
            <a:endParaRPr lang="da-DK" dirty="0"/>
          </a:p>
        </p:txBody>
      </p:sp>
      <p:cxnSp>
        <p:nvCxnSpPr>
          <p:cNvPr id="25" name="Lige forbindelse 24"/>
          <p:cNvCxnSpPr>
            <a:stCxn id="4" idx="0"/>
            <a:endCxn id="4" idx="2"/>
          </p:cNvCxnSpPr>
          <p:nvPr/>
        </p:nvCxnSpPr>
        <p:spPr>
          <a:xfrm>
            <a:off x="4319972" y="1131590"/>
            <a:ext cx="0" cy="32403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boks 25"/>
          <p:cNvSpPr txBox="1"/>
          <p:nvPr/>
        </p:nvSpPr>
        <p:spPr>
          <a:xfrm>
            <a:off x="3563888" y="3011153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1870</a:t>
            </a:r>
            <a:endParaRPr lang="da-DK" dirty="0"/>
          </a:p>
        </p:txBody>
      </p:sp>
      <p:sp>
        <p:nvSpPr>
          <p:cNvPr id="27" name="Tekstboks 26"/>
          <p:cNvSpPr txBox="1"/>
          <p:nvPr/>
        </p:nvSpPr>
        <p:spPr>
          <a:xfrm>
            <a:off x="4319972" y="2751770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1904</a:t>
            </a:r>
            <a:endParaRPr lang="da-DK" dirty="0"/>
          </a:p>
        </p:txBody>
      </p:sp>
      <p:sp>
        <p:nvSpPr>
          <p:cNvPr id="28" name="Tekstboks 27"/>
          <p:cNvSpPr txBox="1"/>
          <p:nvPr/>
        </p:nvSpPr>
        <p:spPr>
          <a:xfrm>
            <a:off x="2051720" y="307580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Kirken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361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010" y="200819"/>
            <a:ext cx="5418478" cy="4752528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107504" y="1203598"/>
            <a:ext cx="374441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Oksbøl kirke</a:t>
            </a:r>
          </a:p>
          <a:p>
            <a:r>
              <a:rPr lang="da-DK" b="1" dirty="0" smtClean="0"/>
              <a:t>Als Nørre Herred.</a:t>
            </a:r>
          </a:p>
          <a:p>
            <a:r>
              <a:rPr lang="da-DK" sz="1400" b="1" dirty="0" smtClean="0"/>
              <a:t>Kilder/oplysninger</a:t>
            </a:r>
          </a:p>
          <a:p>
            <a:endParaRPr lang="da-DK" dirty="0" smtClean="0"/>
          </a:p>
          <a:p>
            <a:r>
              <a:rPr lang="da-DK" sz="1600" dirty="0"/>
              <a:t>Danmarks Kirker, </a:t>
            </a:r>
            <a:r>
              <a:rPr lang="da-DK" sz="1600" dirty="0" smtClean="0"/>
              <a:t>Nationalmuseet</a:t>
            </a:r>
          </a:p>
          <a:p>
            <a:r>
              <a:rPr lang="da-DK" sz="1600" dirty="0" smtClean="0"/>
              <a:t>Kirkerne på Als og Sundeved</a:t>
            </a:r>
          </a:p>
          <a:p>
            <a:r>
              <a:rPr lang="da-DK" sz="1600" dirty="0" smtClean="0"/>
              <a:t>Oksbøl Sogn Historier og fortællinger</a:t>
            </a:r>
          </a:p>
          <a:p>
            <a:r>
              <a:rPr lang="da-DK" sz="1600" dirty="0" smtClean="0"/>
              <a:t>Dagbog af Asmus Lorenz Nicolaisen</a:t>
            </a:r>
          </a:p>
          <a:p>
            <a:r>
              <a:rPr lang="da-DK" sz="1600" dirty="0" smtClean="0"/>
              <a:t>Oksbøl Kirke ved Sognepræst E. </a:t>
            </a:r>
            <a:r>
              <a:rPr lang="da-DK" sz="1600" dirty="0" err="1" smtClean="0"/>
              <a:t>Alshauge</a:t>
            </a:r>
            <a:endParaRPr lang="da-DK" sz="1600" dirty="0" smtClean="0"/>
          </a:p>
          <a:p>
            <a:r>
              <a:rPr lang="da-DK" sz="1600" dirty="0" smtClean="0"/>
              <a:t>Lokalhistorisk Arkiv for Oksbøl Sogn</a:t>
            </a:r>
          </a:p>
          <a:p>
            <a:endParaRPr lang="da-DK" sz="1600" dirty="0"/>
          </a:p>
          <a:p>
            <a:endParaRPr lang="da-DK" sz="1600" dirty="0" smtClean="0"/>
          </a:p>
          <a:p>
            <a:r>
              <a:rPr lang="da-DK" sz="1000" dirty="0" smtClean="0"/>
              <a:t>Claus-Jørn Hjelm 2016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29529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0952" y="195486"/>
            <a:ext cx="8229600" cy="857250"/>
          </a:xfrm>
        </p:spPr>
        <p:txBody>
          <a:bodyPr/>
          <a:lstStyle/>
          <a:p>
            <a:r>
              <a:rPr lang="da-DK" dirty="0" smtClean="0"/>
              <a:t>De gamle spor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34200"/>
            <a:ext cx="6867007" cy="3369797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2339752" y="321982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Kvindedør</a:t>
            </a:r>
            <a:endParaRPr lang="da-DK" b="1" dirty="0"/>
          </a:p>
        </p:txBody>
      </p:sp>
      <p:sp>
        <p:nvSpPr>
          <p:cNvPr id="5" name="Tekstboks 4"/>
          <p:cNvSpPr txBox="1"/>
          <p:nvPr/>
        </p:nvSpPr>
        <p:spPr>
          <a:xfrm>
            <a:off x="3707904" y="369395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Dør til </a:t>
            </a:r>
            <a:r>
              <a:rPr lang="da-DK" b="1" dirty="0" err="1" smtClean="0"/>
              <a:t>Enwaldts</a:t>
            </a:r>
            <a:r>
              <a:rPr lang="da-DK" b="1" dirty="0" smtClean="0"/>
              <a:t> kapel</a:t>
            </a:r>
            <a:endParaRPr lang="da-DK" b="1" dirty="0"/>
          </a:p>
        </p:txBody>
      </p:sp>
      <p:sp>
        <p:nvSpPr>
          <p:cNvPr id="6" name="Tekstboks 5"/>
          <p:cNvSpPr txBox="1"/>
          <p:nvPr/>
        </p:nvSpPr>
        <p:spPr>
          <a:xfrm>
            <a:off x="5399584" y="105958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Romansk vindue</a:t>
            </a:r>
            <a:endParaRPr lang="da-DK" b="1" dirty="0"/>
          </a:p>
        </p:txBody>
      </p:sp>
      <p:cxnSp>
        <p:nvCxnSpPr>
          <p:cNvPr id="8" name="Lige pilforbindelse 7"/>
          <p:cNvCxnSpPr/>
          <p:nvPr/>
        </p:nvCxnSpPr>
        <p:spPr>
          <a:xfrm>
            <a:off x="5940152" y="1336581"/>
            <a:ext cx="288032" cy="12351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9"/>
          <p:cNvCxnSpPr>
            <a:stCxn id="5" idx="0"/>
          </p:cNvCxnSpPr>
          <p:nvPr/>
        </p:nvCxnSpPr>
        <p:spPr>
          <a:xfrm flipV="1">
            <a:off x="4968044" y="3435847"/>
            <a:ext cx="108012" cy="258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63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Oksbøl kirke set fra øst</a:t>
            </a:r>
            <a:endParaRPr lang="da-D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4250" y="1005577"/>
            <a:ext cx="3995499" cy="364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3059832" y="4653642"/>
            <a:ext cx="2952328" cy="36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1956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69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Oksbøl kirke set fra nord</a:t>
            </a:r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989755"/>
            <a:ext cx="4358737" cy="366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1979712" y="465069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1956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27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Altersølv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7" t="7591" r="19415" b="3847"/>
          <a:stretch/>
        </p:blipFill>
        <p:spPr>
          <a:xfrm>
            <a:off x="5076056" y="1131590"/>
            <a:ext cx="3076068" cy="3168352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683568" y="987574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Skænket til </a:t>
            </a:r>
            <a:r>
              <a:rPr lang="da-DK" dirty="0" err="1" smtClean="0"/>
              <a:t>Oxbölle</a:t>
            </a:r>
            <a:r>
              <a:rPr lang="da-DK" dirty="0" smtClean="0"/>
              <a:t> Kirke</a:t>
            </a:r>
          </a:p>
          <a:p>
            <a:pPr algn="ctr"/>
            <a:r>
              <a:rPr lang="da-DK" dirty="0" smtClean="0"/>
              <a:t>I </a:t>
            </a:r>
            <a:r>
              <a:rPr lang="da-DK" dirty="0" err="1" smtClean="0"/>
              <a:t>Aaret</a:t>
            </a:r>
            <a:r>
              <a:rPr lang="da-DK" dirty="0" smtClean="0"/>
              <a:t> 1680 af</a:t>
            </a:r>
          </a:p>
          <a:p>
            <a:pPr algn="ctr"/>
            <a:r>
              <a:rPr lang="da-DK" dirty="0" err="1" smtClean="0"/>
              <a:t>Herr</a:t>
            </a:r>
            <a:r>
              <a:rPr lang="da-DK" dirty="0" smtClean="0"/>
              <a:t> Christian Frost,</a:t>
            </a:r>
          </a:p>
          <a:p>
            <a:pPr algn="ctr"/>
            <a:r>
              <a:rPr lang="da-DK" dirty="0" smtClean="0"/>
              <a:t>Forvalter </a:t>
            </a:r>
            <a:r>
              <a:rPr lang="da-DK" dirty="0" err="1" smtClean="0"/>
              <a:t>paa</a:t>
            </a:r>
            <a:r>
              <a:rPr lang="da-DK" dirty="0" smtClean="0"/>
              <a:t> </a:t>
            </a:r>
            <a:r>
              <a:rPr lang="da-DK" dirty="0" err="1" smtClean="0"/>
              <a:t>Melsgaard</a:t>
            </a:r>
            <a:r>
              <a:rPr lang="da-DK" dirty="0" smtClean="0"/>
              <a:t>,</a:t>
            </a:r>
          </a:p>
          <a:p>
            <a:pPr algn="ctr"/>
            <a:r>
              <a:rPr lang="da-DK" dirty="0" smtClean="0"/>
              <a:t>omdannet i </a:t>
            </a:r>
            <a:r>
              <a:rPr lang="da-DK" dirty="0" err="1" smtClean="0"/>
              <a:t>Aaret</a:t>
            </a:r>
            <a:r>
              <a:rPr lang="da-DK" dirty="0" smtClean="0"/>
              <a:t> 1853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467544" y="2715766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Altersølvet som Peter </a:t>
            </a:r>
            <a:r>
              <a:rPr lang="da-DK" dirty="0" err="1"/>
              <a:t>Enwaldt</a:t>
            </a:r>
            <a:r>
              <a:rPr lang="da-DK" dirty="0"/>
              <a:t> skænkede til </a:t>
            </a:r>
            <a:r>
              <a:rPr lang="da-DK" dirty="0" smtClean="0"/>
              <a:t>kirken </a:t>
            </a:r>
            <a:r>
              <a:rPr lang="da-DK" dirty="0"/>
              <a:t>i 1695 gik til grunde under præstegårdens brand i 1913, det eneste som er tilbage af det gamle altersølv er oblatæsken fra 1680 skænket af </a:t>
            </a:r>
            <a:r>
              <a:rPr lang="da-DK" dirty="0" err="1"/>
              <a:t>Herr</a:t>
            </a:r>
            <a:r>
              <a:rPr lang="da-DK" dirty="0"/>
              <a:t> Christian Frost forvalter på Mjelsgård.</a:t>
            </a:r>
          </a:p>
        </p:txBody>
      </p:sp>
    </p:spTree>
    <p:extLst>
      <p:ext uri="{BB962C8B-B14F-4D97-AF65-F5344CB8AC3E}">
        <p14:creationId xmlns:p14="http://schemas.microsoft.com/office/powerpoint/2010/main" val="111470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Alterbord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635" y="915566"/>
            <a:ext cx="5061701" cy="3960440"/>
          </a:xfrm>
          <a:prstGeom prst="rect">
            <a:avLst/>
          </a:prstGeom>
        </p:spPr>
      </p:pic>
      <p:sp>
        <p:nvSpPr>
          <p:cNvPr id="4" name="Tekstboks 3"/>
          <p:cNvSpPr txBox="1"/>
          <p:nvPr/>
        </p:nvSpPr>
        <p:spPr>
          <a:xfrm>
            <a:off x="251520" y="249974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Alterbord 1957 - 1993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2149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732</Words>
  <Application>Microsoft Office PowerPoint</Application>
  <PresentationFormat>Skærmshow (16:9)</PresentationFormat>
  <Paragraphs>142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44</vt:i4>
      </vt:variant>
    </vt:vector>
  </HeadingPairs>
  <TitlesOfParts>
    <vt:vector size="45" baseType="lpstr">
      <vt:lpstr>Kontortema</vt:lpstr>
      <vt:lpstr>PowerPoint-præsentation</vt:lpstr>
      <vt:lpstr>PowerPoint-præsentation</vt:lpstr>
      <vt:lpstr>Oksbøl kirke</vt:lpstr>
      <vt:lpstr>PowerPoint-præsentation</vt:lpstr>
      <vt:lpstr>De gamle spor</vt:lpstr>
      <vt:lpstr>Oksbøl kirke set fra øst</vt:lpstr>
      <vt:lpstr>Oksbøl kirke set fra nord</vt:lpstr>
      <vt:lpstr>Altersølv</vt:lpstr>
      <vt:lpstr>Alterbord</vt:lpstr>
      <vt:lpstr>Fløj altertavle</vt:lpstr>
      <vt:lpstr>Fløj altertavlen</vt:lpstr>
      <vt:lpstr>‘’Ny’’ altertavle 1853 - 1957</vt:lpstr>
      <vt:lpstr>Dåbsfad og kande</vt:lpstr>
      <vt:lpstr>Alterstager</vt:lpstr>
      <vt:lpstr>alterkrucifiks</vt:lpstr>
      <vt:lpstr>Klingpungen</vt:lpstr>
      <vt:lpstr>Kirken før 1900</vt:lpstr>
      <vt:lpstr>Pulpitur med orgel</vt:lpstr>
      <vt:lpstr>Kirken før 1937</vt:lpstr>
      <vt:lpstr>Kirken efter 1937</vt:lpstr>
      <vt:lpstr>Skibet</vt:lpstr>
      <vt:lpstr>Skibet</vt:lpstr>
      <vt:lpstr>Døbefont</vt:lpstr>
      <vt:lpstr>Krucifiks</vt:lpstr>
      <vt:lpstr>Prædikestol</vt:lpstr>
      <vt:lpstr>Brudestolene</vt:lpstr>
      <vt:lpstr>Håndklædeholder</vt:lpstr>
      <vt:lpstr>Lysekroner</vt:lpstr>
      <vt:lpstr>Kirkeskibet</vt:lpstr>
      <vt:lpstr>Våbenhuset</vt:lpstr>
      <vt:lpstr>Romansk gravsten</vt:lpstr>
      <vt:lpstr>Våbenhusets sålbænk</vt:lpstr>
      <vt:lpstr>Soluret</vt:lpstr>
      <vt:lpstr>Tårnet</vt:lpstr>
      <vt:lpstr>Klokkerne</vt:lpstr>
      <vt:lpstr>Sagn og krig</vt:lpstr>
      <vt:lpstr>Sejerværk</vt:lpstr>
      <vt:lpstr>Enwaldts kapel</vt:lpstr>
      <vt:lpstr>Peter og Eva Maria Enwalts kister</vt:lpstr>
      <vt:lpstr>kirkegården</vt:lpstr>
      <vt:lpstr>Kirkegården</vt:lpstr>
      <vt:lpstr>Præstebegravelser</vt:lpstr>
      <vt:lpstr>Kirkegårdens udvidelser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Claus</dc:creator>
  <cp:lastModifiedBy>Claus</cp:lastModifiedBy>
  <cp:revision>150</cp:revision>
  <dcterms:created xsi:type="dcterms:W3CDTF">2016-06-01T18:02:15Z</dcterms:created>
  <dcterms:modified xsi:type="dcterms:W3CDTF">2016-10-27T18:19:34Z</dcterms:modified>
</cp:coreProperties>
</file>